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9" r:id="rId4"/>
    <p:sldId id="260" r:id="rId5"/>
    <p:sldId id="261" r:id="rId6"/>
    <p:sldId id="262" r:id="rId7"/>
    <p:sldId id="263" r:id="rId8"/>
    <p:sldId id="266" r:id="rId9"/>
    <p:sldId id="267" r:id="rId10"/>
    <p:sldId id="268" r:id="rId11"/>
    <p:sldId id="269" r:id="rId12"/>
    <p:sldId id="270" r:id="rId13"/>
    <p:sldId id="271" r:id="rId14"/>
    <p:sldId id="272" r:id="rId15"/>
    <p:sldId id="273" r:id="rId16"/>
    <p:sldId id="274" r:id="rId17"/>
    <p:sldId id="275" r:id="rId18"/>
    <p:sldId id="264" r:id="rId19"/>
    <p:sldId id="265" r:id="rId20"/>
  </p:sldIdLst>
  <p:sldSz cx="14630400" cy="8229600"/>
  <p:notesSz cx="8229600" cy="14630400"/>
  <p:embeddedFontLs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10"/>
  </p:normalViewPr>
  <p:slideViewPr>
    <p:cSldViewPr snapToGrid="0" snapToObjects="1">
      <p:cViewPr varScale="1">
        <p:scale>
          <a:sx n="69" d="100"/>
          <a:sy n="69"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94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248" y="1184196"/>
            <a:ext cx="7774305" cy="3375660"/>
          </a:xfrm>
          <a:prstGeom prst="rect">
            <a:avLst/>
          </a:prstGeom>
          <a:noFill/>
          <a:ln/>
        </p:spPr>
        <p:txBody>
          <a:bodyPr wrap="square" lIns="0" tIns="0" rIns="0" bIns="0" rtlCol="0" anchor="t"/>
          <a:lstStyle/>
          <a:p>
            <a:pPr marL="0" indent="0">
              <a:lnSpc>
                <a:spcPts val="6600"/>
              </a:lnSpc>
              <a:buNone/>
            </a:pPr>
            <a:r>
              <a:rPr lang="en-US" sz="5300" b="1" dirty="0">
                <a:solidFill>
                  <a:srgbClr val="233939"/>
                </a:solidFill>
                <a:latin typeface="+mj-lt"/>
                <a:ea typeface="Syne Bold" pitchFamily="34" charset="-122"/>
                <a:cs typeface="Syne Bold" pitchFamily="34" charset="-120"/>
              </a:rPr>
              <a:t>Financial Projection and Savings Probability Model: A 5-Year Simulation</a:t>
            </a:r>
            <a:endParaRPr lang="en-US" sz="5300" dirty="0">
              <a:latin typeface="+mj-lt"/>
            </a:endParaRPr>
          </a:p>
        </p:txBody>
      </p:sp>
      <p:sp>
        <p:nvSpPr>
          <p:cNvPr id="4" name="Text 1"/>
          <p:cNvSpPr/>
          <p:nvPr/>
        </p:nvSpPr>
        <p:spPr>
          <a:xfrm>
            <a:off x="6171248" y="4853345"/>
            <a:ext cx="7774305" cy="2191941"/>
          </a:xfrm>
          <a:prstGeom prst="rect">
            <a:avLst/>
          </a:prstGeom>
          <a:noFill/>
          <a:ln/>
        </p:spPr>
        <p:txBody>
          <a:bodyPr wrap="square" lIns="0" tIns="0" rIns="0" bIns="0" rtlCol="0" anchor="t"/>
          <a:lstStyle/>
          <a:p>
            <a:pPr marL="0" indent="0">
              <a:lnSpc>
                <a:spcPts val="2450"/>
              </a:lnSpc>
              <a:buNone/>
            </a:pPr>
            <a:r>
              <a:rPr lang="en-US" sz="1500" dirty="0">
                <a:solidFill>
                  <a:srgbClr val="3B4E4E"/>
                </a:solidFill>
                <a:latin typeface="+mj-lt"/>
                <a:ea typeface="Overpass Light" pitchFamily="34" charset="-122"/>
                <a:cs typeface="Overpass Light" pitchFamily="34" charset="-120"/>
              </a:rPr>
              <a:t>Gaining a clear picture of one's financial future requires careful planning and the ability to model various scenarios. This report delves into a comprehensive financial projection and savings probability model, simulating the next 5 years of financial outcomes for an individual earning a monthly income of ₹50,000. By factoring in expenses, inflation, healthcare costs, and investment growth, this model aims to provide valuable insights into potential savings, investment outcomes, and overall financial well-being over the projected period.</a:t>
            </a:r>
            <a:endParaRPr lang="en-US" sz="1500" dirty="0">
              <a:latin typeface="+mj-lt"/>
            </a:endParaRPr>
          </a:p>
        </p:txBody>
      </p:sp>
      <p:pic>
        <p:nvPicPr>
          <p:cNvPr id="6" name="Picture 5">
            <a:extLst>
              <a:ext uri="{FF2B5EF4-FFF2-40B4-BE49-F238E27FC236}">
                <a16:creationId xmlns:a16="http://schemas.microsoft.com/office/drawing/2014/main" id="{BC5F1678-B6B1-ECC5-5FAE-5D30A7BFEBE4}"/>
              </a:ext>
            </a:extLst>
          </p:cNvPr>
          <p:cNvPicPr>
            <a:picLocks noChangeAspect="1"/>
          </p:cNvPicPr>
          <p:nvPr/>
        </p:nvPicPr>
        <p:blipFill>
          <a:blip r:embed="rId4"/>
          <a:stretch>
            <a:fillRect/>
          </a:stretch>
        </p:blipFill>
        <p:spPr>
          <a:xfrm>
            <a:off x="12855269" y="7688001"/>
            <a:ext cx="1609950" cy="4858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D1EC9-53F0-3200-C95B-045DCCAB49C0}"/>
              </a:ext>
            </a:extLst>
          </p:cNvPr>
          <p:cNvPicPr>
            <a:picLocks noChangeAspect="1"/>
          </p:cNvPicPr>
          <p:nvPr/>
        </p:nvPicPr>
        <p:blipFill>
          <a:blip r:embed="rId2"/>
          <a:stretch>
            <a:fillRect/>
          </a:stretch>
        </p:blipFill>
        <p:spPr>
          <a:xfrm>
            <a:off x="12442786" y="7743825"/>
            <a:ext cx="2187614" cy="485775"/>
          </a:xfrm>
          <a:prstGeom prst="rect">
            <a:avLst/>
          </a:prstGeom>
        </p:spPr>
      </p:pic>
      <p:pic>
        <p:nvPicPr>
          <p:cNvPr id="4" name="Picture 3">
            <a:extLst>
              <a:ext uri="{FF2B5EF4-FFF2-40B4-BE49-F238E27FC236}">
                <a16:creationId xmlns:a16="http://schemas.microsoft.com/office/drawing/2014/main" id="{F68238B2-81C2-1012-4EDB-372A2BBDF37E}"/>
              </a:ext>
            </a:extLst>
          </p:cNvPr>
          <p:cNvPicPr>
            <a:picLocks noChangeAspect="1"/>
          </p:cNvPicPr>
          <p:nvPr/>
        </p:nvPicPr>
        <p:blipFill>
          <a:blip r:embed="rId3"/>
          <a:stretch>
            <a:fillRect/>
          </a:stretch>
        </p:blipFill>
        <p:spPr>
          <a:xfrm>
            <a:off x="89479" y="447163"/>
            <a:ext cx="14451442" cy="7335274"/>
          </a:xfrm>
          <a:prstGeom prst="rect">
            <a:avLst/>
          </a:prstGeom>
        </p:spPr>
      </p:pic>
    </p:spTree>
    <p:extLst>
      <p:ext uri="{BB962C8B-B14F-4D97-AF65-F5344CB8AC3E}">
        <p14:creationId xmlns:p14="http://schemas.microsoft.com/office/powerpoint/2010/main" val="138519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2CC65-2B07-7C62-66D2-2898790A3780}"/>
              </a:ext>
            </a:extLst>
          </p:cNvPr>
          <p:cNvPicPr>
            <a:picLocks noChangeAspect="1"/>
          </p:cNvPicPr>
          <p:nvPr/>
        </p:nvPicPr>
        <p:blipFill>
          <a:blip r:embed="rId2"/>
          <a:stretch>
            <a:fillRect/>
          </a:stretch>
        </p:blipFill>
        <p:spPr>
          <a:xfrm>
            <a:off x="103768" y="142320"/>
            <a:ext cx="14422863" cy="7944959"/>
          </a:xfrm>
          <a:prstGeom prst="rect">
            <a:avLst/>
          </a:prstGeom>
        </p:spPr>
      </p:pic>
    </p:spTree>
    <p:extLst>
      <p:ext uri="{BB962C8B-B14F-4D97-AF65-F5344CB8AC3E}">
        <p14:creationId xmlns:p14="http://schemas.microsoft.com/office/powerpoint/2010/main" val="3038461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C5E4-283B-E34A-967F-326EB21A2816}"/>
              </a:ext>
            </a:extLst>
          </p:cNvPr>
          <p:cNvPicPr>
            <a:picLocks noChangeAspect="1"/>
          </p:cNvPicPr>
          <p:nvPr/>
        </p:nvPicPr>
        <p:blipFill>
          <a:blip r:embed="rId2"/>
          <a:stretch>
            <a:fillRect/>
          </a:stretch>
        </p:blipFill>
        <p:spPr>
          <a:xfrm>
            <a:off x="1118322" y="232821"/>
            <a:ext cx="13333658" cy="7954574"/>
          </a:xfrm>
          <a:prstGeom prst="rect">
            <a:avLst/>
          </a:prstGeom>
        </p:spPr>
      </p:pic>
    </p:spTree>
    <p:extLst>
      <p:ext uri="{BB962C8B-B14F-4D97-AF65-F5344CB8AC3E}">
        <p14:creationId xmlns:p14="http://schemas.microsoft.com/office/powerpoint/2010/main" val="4268064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44E2B-7947-5975-0DCB-83FA50651942}"/>
              </a:ext>
            </a:extLst>
          </p:cNvPr>
          <p:cNvPicPr>
            <a:picLocks noChangeAspect="1"/>
          </p:cNvPicPr>
          <p:nvPr/>
        </p:nvPicPr>
        <p:blipFill>
          <a:blip r:embed="rId2"/>
          <a:stretch>
            <a:fillRect/>
          </a:stretch>
        </p:blipFill>
        <p:spPr>
          <a:xfrm>
            <a:off x="965901" y="2014244"/>
            <a:ext cx="12698597" cy="4201111"/>
          </a:xfrm>
          <a:prstGeom prst="rect">
            <a:avLst/>
          </a:prstGeom>
        </p:spPr>
      </p:pic>
      <p:pic>
        <p:nvPicPr>
          <p:cNvPr id="5" name="Picture 4">
            <a:extLst>
              <a:ext uri="{FF2B5EF4-FFF2-40B4-BE49-F238E27FC236}">
                <a16:creationId xmlns:a16="http://schemas.microsoft.com/office/drawing/2014/main" id="{58A33D46-711F-E0F7-F90A-4F7E3C62280E}"/>
              </a:ext>
            </a:extLst>
          </p:cNvPr>
          <p:cNvPicPr>
            <a:picLocks noChangeAspect="1"/>
          </p:cNvPicPr>
          <p:nvPr/>
        </p:nvPicPr>
        <p:blipFill>
          <a:blip r:embed="rId3"/>
          <a:stretch>
            <a:fillRect/>
          </a:stretch>
        </p:blipFill>
        <p:spPr>
          <a:xfrm>
            <a:off x="12018807" y="7754976"/>
            <a:ext cx="2390775" cy="485775"/>
          </a:xfrm>
          <a:prstGeom prst="rect">
            <a:avLst/>
          </a:prstGeom>
        </p:spPr>
      </p:pic>
    </p:spTree>
    <p:extLst>
      <p:ext uri="{BB962C8B-B14F-4D97-AF65-F5344CB8AC3E}">
        <p14:creationId xmlns:p14="http://schemas.microsoft.com/office/powerpoint/2010/main" val="286267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11A524-2176-E2E9-FFA8-EC5C84E3D902}"/>
              </a:ext>
            </a:extLst>
          </p:cNvPr>
          <p:cNvSpPr txBox="1"/>
          <p:nvPr/>
        </p:nvSpPr>
        <p:spPr>
          <a:xfrm>
            <a:off x="2598234" y="468351"/>
            <a:ext cx="8352264" cy="646331"/>
          </a:xfrm>
          <a:prstGeom prst="rect">
            <a:avLst/>
          </a:prstGeom>
          <a:noFill/>
        </p:spPr>
        <p:txBody>
          <a:bodyPr wrap="square" rtlCol="0">
            <a:spAutoFit/>
          </a:bodyPr>
          <a:lstStyle/>
          <a:p>
            <a:pPr algn="ctr"/>
            <a:r>
              <a:rPr lang="en-US" sz="3600" b="1" dirty="0"/>
              <a:t>OUTPUT</a:t>
            </a:r>
            <a:endParaRPr lang="en-IN" sz="3600" b="1" dirty="0"/>
          </a:p>
        </p:txBody>
      </p:sp>
      <p:pic>
        <p:nvPicPr>
          <p:cNvPr id="4" name="Picture 3">
            <a:extLst>
              <a:ext uri="{FF2B5EF4-FFF2-40B4-BE49-F238E27FC236}">
                <a16:creationId xmlns:a16="http://schemas.microsoft.com/office/drawing/2014/main" id="{E097E38F-926A-EB1B-0811-4B6F2A85BB82}"/>
              </a:ext>
            </a:extLst>
          </p:cNvPr>
          <p:cNvPicPr>
            <a:picLocks noChangeAspect="1"/>
          </p:cNvPicPr>
          <p:nvPr/>
        </p:nvPicPr>
        <p:blipFill>
          <a:blip r:embed="rId2"/>
          <a:stretch>
            <a:fillRect/>
          </a:stretch>
        </p:blipFill>
        <p:spPr>
          <a:xfrm>
            <a:off x="616789" y="1360465"/>
            <a:ext cx="8390101" cy="5854374"/>
          </a:xfrm>
          <a:prstGeom prst="rect">
            <a:avLst/>
          </a:prstGeom>
        </p:spPr>
      </p:pic>
      <p:pic>
        <p:nvPicPr>
          <p:cNvPr id="8" name="Picture 7">
            <a:extLst>
              <a:ext uri="{FF2B5EF4-FFF2-40B4-BE49-F238E27FC236}">
                <a16:creationId xmlns:a16="http://schemas.microsoft.com/office/drawing/2014/main" id="{771C6CB8-BD01-7089-1B7C-77F2F17689B9}"/>
              </a:ext>
            </a:extLst>
          </p:cNvPr>
          <p:cNvPicPr>
            <a:picLocks noChangeAspect="1"/>
          </p:cNvPicPr>
          <p:nvPr/>
        </p:nvPicPr>
        <p:blipFill>
          <a:blip r:embed="rId3"/>
          <a:stretch>
            <a:fillRect/>
          </a:stretch>
        </p:blipFill>
        <p:spPr>
          <a:xfrm>
            <a:off x="11998186" y="7389721"/>
            <a:ext cx="2543530" cy="743054"/>
          </a:xfrm>
          <a:prstGeom prst="rect">
            <a:avLst/>
          </a:prstGeom>
        </p:spPr>
      </p:pic>
    </p:spTree>
    <p:extLst>
      <p:ext uri="{BB962C8B-B14F-4D97-AF65-F5344CB8AC3E}">
        <p14:creationId xmlns:p14="http://schemas.microsoft.com/office/powerpoint/2010/main" val="3289839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412E4-EC37-B3B2-B687-BCD4A364FCB1}"/>
              </a:ext>
            </a:extLst>
          </p:cNvPr>
          <p:cNvPicPr>
            <a:picLocks noChangeAspect="1"/>
          </p:cNvPicPr>
          <p:nvPr/>
        </p:nvPicPr>
        <p:blipFill>
          <a:blip r:embed="rId2"/>
          <a:stretch>
            <a:fillRect/>
          </a:stretch>
        </p:blipFill>
        <p:spPr>
          <a:xfrm>
            <a:off x="700662" y="3734224"/>
            <a:ext cx="8411749" cy="3905795"/>
          </a:xfrm>
          <a:prstGeom prst="rect">
            <a:avLst/>
          </a:prstGeom>
        </p:spPr>
      </p:pic>
      <p:pic>
        <p:nvPicPr>
          <p:cNvPr id="6" name="Picture 5">
            <a:extLst>
              <a:ext uri="{FF2B5EF4-FFF2-40B4-BE49-F238E27FC236}">
                <a16:creationId xmlns:a16="http://schemas.microsoft.com/office/drawing/2014/main" id="{4B5A0AEF-2F6D-0C02-2DF8-DFBDC33DAA90}"/>
              </a:ext>
            </a:extLst>
          </p:cNvPr>
          <p:cNvPicPr>
            <a:picLocks noChangeAspect="1"/>
          </p:cNvPicPr>
          <p:nvPr/>
        </p:nvPicPr>
        <p:blipFill>
          <a:blip r:embed="rId3"/>
          <a:stretch>
            <a:fillRect/>
          </a:stretch>
        </p:blipFill>
        <p:spPr>
          <a:xfrm>
            <a:off x="700662" y="589581"/>
            <a:ext cx="8616420" cy="2419740"/>
          </a:xfrm>
          <a:prstGeom prst="rect">
            <a:avLst/>
          </a:prstGeom>
        </p:spPr>
      </p:pic>
      <p:pic>
        <p:nvPicPr>
          <p:cNvPr id="2" name="Picture 1">
            <a:extLst>
              <a:ext uri="{FF2B5EF4-FFF2-40B4-BE49-F238E27FC236}">
                <a16:creationId xmlns:a16="http://schemas.microsoft.com/office/drawing/2014/main" id="{674D3527-8DF3-694C-7FE2-A76545F74D4F}"/>
              </a:ext>
            </a:extLst>
          </p:cNvPr>
          <p:cNvPicPr>
            <a:picLocks noChangeAspect="1"/>
          </p:cNvPicPr>
          <p:nvPr/>
        </p:nvPicPr>
        <p:blipFill>
          <a:blip r:embed="rId4"/>
          <a:stretch>
            <a:fillRect/>
          </a:stretch>
        </p:blipFill>
        <p:spPr>
          <a:xfrm>
            <a:off x="12250442" y="7743757"/>
            <a:ext cx="2391109" cy="485843"/>
          </a:xfrm>
          <a:prstGeom prst="rect">
            <a:avLst/>
          </a:prstGeom>
        </p:spPr>
      </p:pic>
    </p:spTree>
    <p:extLst>
      <p:ext uri="{BB962C8B-B14F-4D97-AF65-F5344CB8AC3E}">
        <p14:creationId xmlns:p14="http://schemas.microsoft.com/office/powerpoint/2010/main" val="171865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3300FD-0B7E-C3C3-2570-D0693DCF7E31}"/>
              </a:ext>
            </a:extLst>
          </p:cNvPr>
          <p:cNvSpPr txBox="1"/>
          <p:nvPr/>
        </p:nvSpPr>
        <p:spPr>
          <a:xfrm>
            <a:off x="2085278" y="223024"/>
            <a:ext cx="8408020" cy="584775"/>
          </a:xfrm>
          <a:prstGeom prst="rect">
            <a:avLst/>
          </a:prstGeom>
          <a:noFill/>
        </p:spPr>
        <p:txBody>
          <a:bodyPr wrap="square" rtlCol="0">
            <a:spAutoFit/>
          </a:bodyPr>
          <a:lstStyle/>
          <a:p>
            <a:pPr algn="ctr"/>
            <a:r>
              <a:rPr lang="en-US" sz="3200" b="1" dirty="0"/>
              <a:t>GRAPH FOR SAVING &amp; INVESTMENT</a:t>
            </a:r>
            <a:endParaRPr lang="en-IN" sz="3200" b="1" dirty="0"/>
          </a:p>
        </p:txBody>
      </p:sp>
      <p:pic>
        <p:nvPicPr>
          <p:cNvPr id="4" name="Picture 3">
            <a:extLst>
              <a:ext uri="{FF2B5EF4-FFF2-40B4-BE49-F238E27FC236}">
                <a16:creationId xmlns:a16="http://schemas.microsoft.com/office/drawing/2014/main" id="{9D040DED-2FE7-A986-1E27-A5DD92C752A0}"/>
              </a:ext>
            </a:extLst>
          </p:cNvPr>
          <p:cNvPicPr>
            <a:picLocks noChangeAspect="1"/>
          </p:cNvPicPr>
          <p:nvPr/>
        </p:nvPicPr>
        <p:blipFill>
          <a:blip r:embed="rId2"/>
          <a:stretch>
            <a:fillRect/>
          </a:stretch>
        </p:blipFill>
        <p:spPr>
          <a:xfrm>
            <a:off x="888167" y="1690338"/>
            <a:ext cx="13173289" cy="5513349"/>
          </a:xfrm>
          <a:prstGeom prst="rect">
            <a:avLst/>
          </a:prstGeom>
        </p:spPr>
      </p:pic>
      <p:pic>
        <p:nvPicPr>
          <p:cNvPr id="3" name="Picture 2">
            <a:extLst>
              <a:ext uri="{FF2B5EF4-FFF2-40B4-BE49-F238E27FC236}">
                <a16:creationId xmlns:a16="http://schemas.microsoft.com/office/drawing/2014/main" id="{DFE1A9BC-EFF7-B8FB-8FC6-013771F1C28E}"/>
              </a:ext>
            </a:extLst>
          </p:cNvPr>
          <p:cNvPicPr>
            <a:picLocks noChangeAspect="1"/>
          </p:cNvPicPr>
          <p:nvPr/>
        </p:nvPicPr>
        <p:blipFill>
          <a:blip r:embed="rId3"/>
          <a:stretch>
            <a:fillRect/>
          </a:stretch>
        </p:blipFill>
        <p:spPr>
          <a:xfrm>
            <a:off x="12250442" y="7743757"/>
            <a:ext cx="2391109" cy="485843"/>
          </a:xfrm>
          <a:prstGeom prst="rect">
            <a:avLst/>
          </a:prstGeom>
        </p:spPr>
      </p:pic>
    </p:spTree>
    <p:extLst>
      <p:ext uri="{BB962C8B-B14F-4D97-AF65-F5344CB8AC3E}">
        <p14:creationId xmlns:p14="http://schemas.microsoft.com/office/powerpoint/2010/main" val="59312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B03EB-7607-A51B-3E23-C376836A86A3}"/>
              </a:ext>
            </a:extLst>
          </p:cNvPr>
          <p:cNvSpPr txBox="1"/>
          <p:nvPr/>
        </p:nvSpPr>
        <p:spPr>
          <a:xfrm>
            <a:off x="3401122" y="200722"/>
            <a:ext cx="8329961" cy="584775"/>
          </a:xfrm>
          <a:prstGeom prst="rect">
            <a:avLst/>
          </a:prstGeom>
          <a:noFill/>
        </p:spPr>
        <p:txBody>
          <a:bodyPr wrap="square" rtlCol="0">
            <a:spAutoFit/>
          </a:bodyPr>
          <a:lstStyle/>
          <a:p>
            <a:pPr algn="ctr"/>
            <a:r>
              <a:rPr lang="en-US" sz="3200" b="1" dirty="0"/>
              <a:t>PROBABILISTIC SAVING GRAPH </a:t>
            </a:r>
            <a:endParaRPr lang="en-IN" sz="3200" b="1" dirty="0"/>
          </a:p>
        </p:txBody>
      </p:sp>
      <p:pic>
        <p:nvPicPr>
          <p:cNvPr id="4" name="Picture 3">
            <a:extLst>
              <a:ext uri="{FF2B5EF4-FFF2-40B4-BE49-F238E27FC236}">
                <a16:creationId xmlns:a16="http://schemas.microsoft.com/office/drawing/2014/main" id="{CD5C2A03-6CFD-8AD6-F6D8-A864548130B2}"/>
              </a:ext>
            </a:extLst>
          </p:cNvPr>
          <p:cNvPicPr>
            <a:picLocks noChangeAspect="1"/>
          </p:cNvPicPr>
          <p:nvPr/>
        </p:nvPicPr>
        <p:blipFill>
          <a:blip r:embed="rId2"/>
          <a:stretch>
            <a:fillRect/>
          </a:stretch>
        </p:blipFill>
        <p:spPr>
          <a:xfrm>
            <a:off x="1961403" y="1433138"/>
            <a:ext cx="11342498" cy="5681340"/>
          </a:xfrm>
          <a:prstGeom prst="rect">
            <a:avLst/>
          </a:prstGeom>
        </p:spPr>
      </p:pic>
      <p:pic>
        <p:nvPicPr>
          <p:cNvPr id="6" name="Picture 5">
            <a:extLst>
              <a:ext uri="{FF2B5EF4-FFF2-40B4-BE49-F238E27FC236}">
                <a16:creationId xmlns:a16="http://schemas.microsoft.com/office/drawing/2014/main" id="{1BB25BC3-B882-7B78-193D-6131427F6B97}"/>
              </a:ext>
            </a:extLst>
          </p:cNvPr>
          <p:cNvPicPr>
            <a:picLocks noChangeAspect="1"/>
          </p:cNvPicPr>
          <p:nvPr/>
        </p:nvPicPr>
        <p:blipFill>
          <a:blip r:embed="rId3"/>
          <a:stretch>
            <a:fillRect/>
          </a:stretch>
        </p:blipFill>
        <p:spPr>
          <a:xfrm>
            <a:off x="12250442" y="7743757"/>
            <a:ext cx="2391109" cy="485843"/>
          </a:xfrm>
          <a:prstGeom prst="rect">
            <a:avLst/>
          </a:prstGeom>
        </p:spPr>
      </p:pic>
    </p:spTree>
    <p:extLst>
      <p:ext uri="{BB962C8B-B14F-4D97-AF65-F5344CB8AC3E}">
        <p14:creationId xmlns:p14="http://schemas.microsoft.com/office/powerpoint/2010/main" val="3090622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69075"/>
            <a:ext cx="5740122"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Analysis of Results</a:t>
            </a:r>
            <a:endParaRPr lang="en-US" sz="4450" dirty="0">
              <a:latin typeface="+mj-lt"/>
            </a:endParaRPr>
          </a:p>
        </p:txBody>
      </p:sp>
      <p:sp>
        <p:nvSpPr>
          <p:cNvPr id="3" name="Shape 1"/>
          <p:cNvSpPr/>
          <p:nvPr/>
        </p:nvSpPr>
        <p:spPr>
          <a:xfrm>
            <a:off x="793790" y="2586633"/>
            <a:ext cx="510302" cy="510302"/>
          </a:xfrm>
          <a:prstGeom prst="roundRect">
            <a:avLst>
              <a:gd name="adj" fmla="val 18669"/>
            </a:avLst>
          </a:prstGeom>
          <a:solidFill>
            <a:srgbClr val="DDEEE6"/>
          </a:solidFill>
          <a:ln w="7620">
            <a:solidFill>
              <a:srgbClr val="C3D4CC"/>
            </a:solidFill>
            <a:prstDash val="solid"/>
          </a:ln>
        </p:spPr>
      </p:sp>
      <p:sp>
        <p:nvSpPr>
          <p:cNvPr id="4" name="Text 2"/>
          <p:cNvSpPr/>
          <p:nvPr/>
        </p:nvSpPr>
        <p:spPr>
          <a:xfrm>
            <a:off x="982504" y="2671643"/>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mj-lt"/>
                <a:ea typeface="Syne Bold" pitchFamily="34" charset="-122"/>
                <a:cs typeface="Syne Bold" pitchFamily="34" charset="-120"/>
              </a:rPr>
              <a:t>1</a:t>
            </a:r>
            <a:endParaRPr lang="en-US" sz="2650" dirty="0">
              <a:latin typeface="+mj-lt"/>
            </a:endParaRPr>
          </a:p>
        </p:txBody>
      </p:sp>
      <p:sp>
        <p:nvSpPr>
          <p:cNvPr id="5" name="Text 3"/>
          <p:cNvSpPr/>
          <p:nvPr/>
        </p:nvSpPr>
        <p:spPr>
          <a:xfrm>
            <a:off x="1530906" y="2586633"/>
            <a:ext cx="3459242" cy="708660"/>
          </a:xfrm>
          <a:prstGeom prst="rect">
            <a:avLst/>
          </a:prstGeom>
          <a:noFill/>
          <a:ln/>
        </p:spPr>
        <p:txBody>
          <a:bodyPr wrap="square" lIns="0" tIns="0" rIns="0" bIns="0" rtlCol="0" anchor="t"/>
          <a:lstStyle/>
          <a:p>
            <a:pPr marL="0" indent="0">
              <a:lnSpc>
                <a:spcPts val="2750"/>
              </a:lnSpc>
              <a:buNone/>
            </a:pPr>
            <a:r>
              <a:rPr lang="en-US" sz="2200" b="1" dirty="0">
                <a:solidFill>
                  <a:srgbClr val="3B4E4E"/>
                </a:solidFill>
                <a:latin typeface="+mj-lt"/>
                <a:ea typeface="Syne Bold" pitchFamily="34" charset="-122"/>
                <a:cs typeface="Syne Bold" pitchFamily="34" charset="-120"/>
              </a:rPr>
              <a:t>Deterministic vs. Probabilistic</a:t>
            </a:r>
            <a:endParaRPr lang="en-US" sz="2200" dirty="0">
              <a:latin typeface="+mj-lt"/>
            </a:endParaRPr>
          </a:p>
        </p:txBody>
      </p:sp>
      <p:sp>
        <p:nvSpPr>
          <p:cNvPr id="6" name="Text 4"/>
          <p:cNvSpPr/>
          <p:nvPr/>
        </p:nvSpPr>
        <p:spPr>
          <a:xfrm>
            <a:off x="1530906" y="3431381"/>
            <a:ext cx="3459242" cy="362902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The deterministic model provides a clear, linear path of savings growth based on fixed assumptions. However, the probabilistic model offers a more realistic view by incorporating variability and demonstrating a range of possible outcomes. This model highlights the uncertainty inherent in financial projections.</a:t>
            </a:r>
            <a:endParaRPr lang="en-US" sz="1750" dirty="0">
              <a:latin typeface="+mj-lt"/>
            </a:endParaRPr>
          </a:p>
        </p:txBody>
      </p:sp>
      <p:sp>
        <p:nvSpPr>
          <p:cNvPr id="7" name="Shape 5"/>
          <p:cNvSpPr/>
          <p:nvPr/>
        </p:nvSpPr>
        <p:spPr>
          <a:xfrm>
            <a:off x="5216962" y="2586633"/>
            <a:ext cx="510302" cy="510302"/>
          </a:xfrm>
          <a:prstGeom prst="roundRect">
            <a:avLst>
              <a:gd name="adj" fmla="val 18669"/>
            </a:avLst>
          </a:prstGeom>
          <a:solidFill>
            <a:srgbClr val="DDEEE6"/>
          </a:solidFill>
          <a:ln w="7620">
            <a:solidFill>
              <a:srgbClr val="C3D4CC"/>
            </a:solidFill>
            <a:prstDash val="solid"/>
          </a:ln>
        </p:spPr>
      </p:sp>
      <p:sp>
        <p:nvSpPr>
          <p:cNvPr id="8" name="Text 6"/>
          <p:cNvSpPr/>
          <p:nvPr/>
        </p:nvSpPr>
        <p:spPr>
          <a:xfrm>
            <a:off x="5365909" y="2671643"/>
            <a:ext cx="212288"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mj-lt"/>
                <a:ea typeface="Syne Bold" pitchFamily="34" charset="-122"/>
                <a:cs typeface="Syne Bold" pitchFamily="34" charset="-120"/>
              </a:rPr>
              <a:t>2</a:t>
            </a:r>
            <a:endParaRPr lang="en-US" sz="2650" dirty="0">
              <a:latin typeface="+mj-lt"/>
            </a:endParaRPr>
          </a:p>
        </p:txBody>
      </p:sp>
      <p:sp>
        <p:nvSpPr>
          <p:cNvPr id="9" name="Text 7"/>
          <p:cNvSpPr/>
          <p:nvPr/>
        </p:nvSpPr>
        <p:spPr>
          <a:xfrm>
            <a:off x="5954078" y="2586633"/>
            <a:ext cx="2890123"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mj-lt"/>
                <a:ea typeface="Syne Bold" pitchFamily="34" charset="-122"/>
                <a:cs typeface="Syne Bold" pitchFamily="34" charset="-120"/>
              </a:rPr>
              <a:t>Impact of Inflation</a:t>
            </a:r>
            <a:endParaRPr lang="en-US" sz="2200" dirty="0">
              <a:latin typeface="+mj-lt"/>
            </a:endParaRPr>
          </a:p>
        </p:txBody>
      </p:sp>
      <p:sp>
        <p:nvSpPr>
          <p:cNvPr id="10" name="Text 8"/>
          <p:cNvSpPr/>
          <p:nvPr/>
        </p:nvSpPr>
        <p:spPr>
          <a:xfrm>
            <a:off x="5954078" y="3077051"/>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Inflation erodes purchasing power over time. The model illustrates this effect, showing that a larger amount of savings is required to maintain the same purchasing power in the future. This emphasizes the importance of considering inflation in financial planning.</a:t>
            </a:r>
            <a:endParaRPr lang="en-US" sz="1750" dirty="0">
              <a:latin typeface="+mj-lt"/>
            </a:endParaRPr>
          </a:p>
        </p:txBody>
      </p:sp>
      <p:sp>
        <p:nvSpPr>
          <p:cNvPr id="11" name="Shape 9"/>
          <p:cNvSpPr/>
          <p:nvPr/>
        </p:nvSpPr>
        <p:spPr>
          <a:xfrm>
            <a:off x="9640133" y="2586633"/>
            <a:ext cx="510302" cy="510302"/>
          </a:xfrm>
          <a:prstGeom prst="roundRect">
            <a:avLst>
              <a:gd name="adj" fmla="val 18669"/>
            </a:avLst>
          </a:prstGeom>
          <a:solidFill>
            <a:srgbClr val="DDEEE6"/>
          </a:solidFill>
          <a:ln w="7620">
            <a:solidFill>
              <a:srgbClr val="C3D4CC"/>
            </a:solidFill>
            <a:prstDash val="solid"/>
          </a:ln>
        </p:spPr>
      </p:sp>
      <p:sp>
        <p:nvSpPr>
          <p:cNvPr id="12" name="Text 10"/>
          <p:cNvSpPr/>
          <p:nvPr/>
        </p:nvSpPr>
        <p:spPr>
          <a:xfrm>
            <a:off x="9786223" y="2671643"/>
            <a:ext cx="218123"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mj-lt"/>
                <a:ea typeface="Syne Bold" pitchFamily="34" charset="-122"/>
                <a:cs typeface="Syne Bold" pitchFamily="34" charset="-120"/>
              </a:rPr>
              <a:t>3</a:t>
            </a:r>
            <a:endParaRPr lang="en-US" sz="2650" dirty="0">
              <a:latin typeface="+mj-lt"/>
            </a:endParaRPr>
          </a:p>
        </p:txBody>
      </p:sp>
      <p:sp>
        <p:nvSpPr>
          <p:cNvPr id="13" name="Text 11"/>
          <p:cNvSpPr/>
          <p:nvPr/>
        </p:nvSpPr>
        <p:spPr>
          <a:xfrm>
            <a:off x="10377249" y="258663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mj-lt"/>
                <a:ea typeface="Syne Bold" pitchFamily="34" charset="-122"/>
                <a:cs typeface="Syne Bold" pitchFamily="34" charset="-120"/>
              </a:rPr>
              <a:t>Healthcare Costs</a:t>
            </a:r>
            <a:endParaRPr lang="en-US" sz="2200" dirty="0">
              <a:latin typeface="+mj-lt"/>
            </a:endParaRPr>
          </a:p>
        </p:txBody>
      </p:sp>
      <p:sp>
        <p:nvSpPr>
          <p:cNvPr id="14" name="Text 12"/>
          <p:cNvSpPr/>
          <p:nvPr/>
        </p:nvSpPr>
        <p:spPr>
          <a:xfrm>
            <a:off x="10377249" y="3077051"/>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Healthcare costs represent a significant expense. As healthcare costs tend to rise over time, the model underscores the need for a dedicated healthcare reserve. By factoring in potential health-related expenses, individuals can better prepare for unforeseen events.</a:t>
            </a:r>
            <a:endParaRPr lang="en-US" sz="1750" dirty="0">
              <a:latin typeface="+mj-lt"/>
            </a:endParaRPr>
          </a:p>
        </p:txBody>
      </p:sp>
      <p:pic>
        <p:nvPicPr>
          <p:cNvPr id="15" name="Picture 14">
            <a:extLst>
              <a:ext uri="{FF2B5EF4-FFF2-40B4-BE49-F238E27FC236}">
                <a16:creationId xmlns:a16="http://schemas.microsoft.com/office/drawing/2014/main" id="{617A214D-42E4-FF38-4A07-81FFB784A131}"/>
              </a:ext>
            </a:extLst>
          </p:cNvPr>
          <p:cNvPicPr>
            <a:picLocks noChangeAspect="1"/>
          </p:cNvPicPr>
          <p:nvPr/>
        </p:nvPicPr>
        <p:blipFill>
          <a:blip r:embed="rId3"/>
          <a:stretch>
            <a:fillRect/>
          </a:stretch>
        </p:blipFill>
        <p:spPr>
          <a:xfrm>
            <a:off x="12855269" y="7688001"/>
            <a:ext cx="1609950" cy="4858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146673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Conclusion</a:t>
            </a:r>
            <a:endParaRPr lang="en-US" sz="4450" dirty="0">
              <a:latin typeface="+mj-lt"/>
            </a:endParaRPr>
          </a:p>
        </p:txBody>
      </p:sp>
      <p:sp>
        <p:nvSpPr>
          <p:cNvPr id="4" name="Text 1"/>
          <p:cNvSpPr/>
          <p:nvPr/>
        </p:nvSpPr>
        <p:spPr>
          <a:xfrm>
            <a:off x="793790" y="251567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This report examined various facets of financial planning using both deterministic and probabilistic models to project potential savings and investment outcomes. While the deterministic model offered a simplified view based on fixed assumptions, the probabilistic model, incorporating variability, provided a more realistic and nuanced perspective on potential financial futures.</a:t>
            </a:r>
            <a:endParaRPr lang="en-US" sz="1750" dirty="0">
              <a:latin typeface="+mj-lt"/>
            </a:endParaRPr>
          </a:p>
        </p:txBody>
      </p:sp>
      <p:sp>
        <p:nvSpPr>
          <p:cNvPr id="5" name="Text 2"/>
          <p:cNvSpPr/>
          <p:nvPr/>
        </p:nvSpPr>
        <p:spPr>
          <a:xfrm>
            <a:off x="793790" y="494823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The findings emphasize the importance of incorporating uncertainty into financial planning and highlight the impact of inflation and healthcare costs on long-term financial health. The report stresses the need for regular savings, prudent budgeting, and periodic reviews to adapt to changing financial circumstances and ensure long-term financial well-being.</a:t>
            </a:r>
            <a:endParaRPr lang="en-US" sz="1750" dirty="0">
              <a:latin typeface="+mj-lt"/>
            </a:endParaRPr>
          </a:p>
        </p:txBody>
      </p:sp>
      <p:pic>
        <p:nvPicPr>
          <p:cNvPr id="6" name="Image 0" descr="preencoded.png">
            <a:extLst>
              <a:ext uri="{FF2B5EF4-FFF2-40B4-BE49-F238E27FC236}">
                <a16:creationId xmlns:a16="http://schemas.microsoft.com/office/drawing/2014/main" id="{58314E63-81D2-57BA-67EC-450E7AE62FAB}"/>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08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Introduction</a:t>
            </a:r>
            <a:endParaRPr lang="en-US" sz="4450" dirty="0">
              <a:latin typeface="+mj-lt"/>
            </a:endParaRPr>
          </a:p>
        </p:txBody>
      </p:sp>
      <p:sp>
        <p:nvSpPr>
          <p:cNvPr id="4" name="Text 1"/>
          <p:cNvSpPr/>
          <p:nvPr/>
        </p:nvSpPr>
        <p:spPr>
          <a:xfrm>
            <a:off x="793790" y="30600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This report aims to assess the financial future of an individual earning a monthly income of ₹50,000 over a 5-year period. By considering factors like expenses, inflation, healthcare costs, and investment growth, this report provides a projection of potential savings and investment outcomes.</a:t>
            </a:r>
            <a:endParaRPr lang="en-US" sz="1750" dirty="0">
              <a:latin typeface="+mj-lt"/>
            </a:endParaRPr>
          </a:p>
        </p:txBody>
      </p:sp>
      <p:sp>
        <p:nvSpPr>
          <p:cNvPr id="5" name="Text 2"/>
          <p:cNvSpPr/>
          <p:nvPr/>
        </p:nvSpPr>
        <p:spPr>
          <a:xfrm>
            <a:off x="793790" y="476678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The scope encompasses a 5-year projection period, considering a fixed monthly income of ₹50,000. The report explores various spending patterns and investment scenarios, taking into account potential market fluctuations and economic uncertainties to offer a realistic outlook on future finances.</a:t>
            </a:r>
            <a:endParaRPr lang="en-US" sz="1750"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7580"/>
          </a:xfrm>
          <a:prstGeom prst="rect">
            <a:avLst/>
          </a:prstGeom>
        </p:spPr>
      </p:pic>
      <p:sp>
        <p:nvSpPr>
          <p:cNvPr id="3" name="Text 0"/>
          <p:cNvSpPr/>
          <p:nvPr/>
        </p:nvSpPr>
        <p:spPr>
          <a:xfrm>
            <a:off x="713303" y="3108008"/>
            <a:ext cx="5095161" cy="636746"/>
          </a:xfrm>
          <a:prstGeom prst="rect">
            <a:avLst/>
          </a:prstGeom>
          <a:noFill/>
          <a:ln/>
        </p:spPr>
        <p:txBody>
          <a:bodyPr wrap="none" lIns="0" tIns="0" rIns="0" bIns="0" rtlCol="0" anchor="t"/>
          <a:lstStyle/>
          <a:p>
            <a:pPr marL="0" indent="0">
              <a:lnSpc>
                <a:spcPts val="5000"/>
              </a:lnSpc>
              <a:buNone/>
            </a:pPr>
            <a:r>
              <a:rPr lang="en-US" sz="4000" b="1" dirty="0">
                <a:solidFill>
                  <a:srgbClr val="233939"/>
                </a:solidFill>
                <a:latin typeface="+mj-lt"/>
                <a:ea typeface="Syne Bold" pitchFamily="34" charset="-122"/>
                <a:cs typeface="Syne Bold" pitchFamily="34" charset="-120"/>
              </a:rPr>
              <a:t>Methodology</a:t>
            </a:r>
            <a:endParaRPr lang="en-US" sz="4000" dirty="0">
              <a:latin typeface="+mj-lt"/>
            </a:endParaRPr>
          </a:p>
        </p:txBody>
      </p:sp>
      <p:sp>
        <p:nvSpPr>
          <p:cNvPr id="4" name="Shape 1"/>
          <p:cNvSpPr/>
          <p:nvPr/>
        </p:nvSpPr>
        <p:spPr>
          <a:xfrm>
            <a:off x="713303" y="4356021"/>
            <a:ext cx="13203793" cy="22860"/>
          </a:xfrm>
          <a:prstGeom prst="roundRect">
            <a:avLst>
              <a:gd name="adj" fmla="val 374452"/>
            </a:avLst>
          </a:prstGeom>
          <a:solidFill>
            <a:srgbClr val="C3D4CC"/>
          </a:solidFill>
          <a:ln/>
        </p:spPr>
      </p:sp>
      <p:sp>
        <p:nvSpPr>
          <p:cNvPr id="5" name="Shape 2"/>
          <p:cNvSpPr/>
          <p:nvPr/>
        </p:nvSpPr>
        <p:spPr>
          <a:xfrm>
            <a:off x="2834402" y="4355961"/>
            <a:ext cx="22860" cy="713303"/>
          </a:xfrm>
          <a:prstGeom prst="roundRect">
            <a:avLst>
              <a:gd name="adj" fmla="val 374452"/>
            </a:avLst>
          </a:prstGeom>
          <a:solidFill>
            <a:srgbClr val="C3D4CC"/>
          </a:solidFill>
          <a:ln/>
        </p:spPr>
      </p:sp>
      <p:sp>
        <p:nvSpPr>
          <p:cNvPr id="6" name="Shape 3"/>
          <p:cNvSpPr/>
          <p:nvPr/>
        </p:nvSpPr>
        <p:spPr>
          <a:xfrm>
            <a:off x="2616637" y="4126766"/>
            <a:ext cx="458510" cy="458510"/>
          </a:xfrm>
          <a:prstGeom prst="roundRect">
            <a:avLst>
              <a:gd name="adj" fmla="val 18669"/>
            </a:avLst>
          </a:prstGeom>
          <a:solidFill>
            <a:srgbClr val="DDEEE6"/>
          </a:solidFill>
          <a:ln w="7620">
            <a:solidFill>
              <a:srgbClr val="C3D4CC"/>
            </a:solidFill>
            <a:prstDash val="solid"/>
          </a:ln>
        </p:spPr>
      </p:sp>
      <p:sp>
        <p:nvSpPr>
          <p:cNvPr id="7" name="Text 4"/>
          <p:cNvSpPr/>
          <p:nvPr/>
        </p:nvSpPr>
        <p:spPr>
          <a:xfrm>
            <a:off x="2786182" y="4203085"/>
            <a:ext cx="119301" cy="305753"/>
          </a:xfrm>
          <a:prstGeom prst="rect">
            <a:avLst/>
          </a:prstGeom>
          <a:noFill/>
          <a:ln/>
        </p:spPr>
        <p:txBody>
          <a:bodyPr wrap="none" lIns="0" tIns="0" rIns="0" bIns="0" rtlCol="0" anchor="t"/>
          <a:lstStyle/>
          <a:p>
            <a:pPr marL="0" indent="0" algn="ctr">
              <a:lnSpc>
                <a:spcPts val="2400"/>
              </a:lnSpc>
              <a:buNone/>
            </a:pPr>
            <a:r>
              <a:rPr lang="en-US" sz="2400" b="1" dirty="0">
                <a:solidFill>
                  <a:srgbClr val="3B4E4E"/>
                </a:solidFill>
                <a:latin typeface="+mj-lt"/>
                <a:ea typeface="Syne Bold" pitchFamily="34" charset="-122"/>
                <a:cs typeface="Syne Bold" pitchFamily="34" charset="-120"/>
              </a:rPr>
              <a:t>1</a:t>
            </a:r>
            <a:endParaRPr lang="en-US" sz="2400" dirty="0">
              <a:latin typeface="+mj-lt"/>
            </a:endParaRPr>
          </a:p>
        </p:txBody>
      </p:sp>
      <p:sp>
        <p:nvSpPr>
          <p:cNvPr id="8" name="Text 5"/>
          <p:cNvSpPr/>
          <p:nvPr/>
        </p:nvSpPr>
        <p:spPr>
          <a:xfrm>
            <a:off x="1572220" y="5273159"/>
            <a:ext cx="2547580" cy="318492"/>
          </a:xfrm>
          <a:prstGeom prst="rect">
            <a:avLst/>
          </a:prstGeom>
          <a:noFill/>
          <a:ln/>
        </p:spPr>
        <p:txBody>
          <a:bodyPr wrap="none" lIns="0" tIns="0" rIns="0" bIns="0" rtlCol="0" anchor="t"/>
          <a:lstStyle/>
          <a:p>
            <a:pPr marL="0" indent="0" algn="ctr">
              <a:lnSpc>
                <a:spcPts val="2500"/>
              </a:lnSpc>
              <a:buNone/>
            </a:pPr>
            <a:r>
              <a:rPr lang="en-US" sz="2000" b="1" dirty="0">
                <a:solidFill>
                  <a:srgbClr val="3B4E4E"/>
                </a:solidFill>
                <a:latin typeface="+mj-lt"/>
                <a:ea typeface="Syne Bold" pitchFamily="34" charset="-122"/>
                <a:cs typeface="Syne Bold" pitchFamily="34" charset="-120"/>
              </a:rPr>
              <a:t>Data Collection</a:t>
            </a:r>
            <a:endParaRPr lang="en-US" sz="2000" dirty="0">
              <a:latin typeface="+mj-lt"/>
            </a:endParaRPr>
          </a:p>
        </p:txBody>
      </p:sp>
      <p:sp>
        <p:nvSpPr>
          <p:cNvPr id="9" name="Text 6"/>
          <p:cNvSpPr/>
          <p:nvPr/>
        </p:nvSpPr>
        <p:spPr>
          <a:xfrm>
            <a:off x="917019" y="5713928"/>
            <a:ext cx="3857982" cy="1304449"/>
          </a:xfrm>
          <a:prstGeom prst="rect">
            <a:avLst/>
          </a:prstGeom>
          <a:noFill/>
          <a:ln/>
        </p:spPr>
        <p:txBody>
          <a:bodyPr wrap="square" lIns="0" tIns="0" rIns="0" bIns="0" rtlCol="0" anchor="t"/>
          <a:lstStyle/>
          <a:p>
            <a:pPr marL="0" indent="0" algn="ctr">
              <a:lnSpc>
                <a:spcPts val="2550"/>
              </a:lnSpc>
              <a:buNone/>
            </a:pPr>
            <a:r>
              <a:rPr lang="en-US" sz="1600" dirty="0">
                <a:solidFill>
                  <a:srgbClr val="3B4E4E"/>
                </a:solidFill>
                <a:latin typeface="+mj-lt"/>
                <a:ea typeface="Overpass Light" pitchFamily="34" charset="-122"/>
                <a:cs typeface="Overpass Light" pitchFamily="34" charset="-120"/>
              </a:rPr>
              <a:t>Gather 12 months of spending data to analyze spending habits. This data is used as a baseline for projecting future expenses, adjusted for inflation.</a:t>
            </a:r>
            <a:endParaRPr lang="en-US" sz="1600" dirty="0">
              <a:latin typeface="+mj-lt"/>
            </a:endParaRPr>
          </a:p>
        </p:txBody>
      </p:sp>
      <p:sp>
        <p:nvSpPr>
          <p:cNvPr id="10" name="Shape 7"/>
          <p:cNvSpPr/>
          <p:nvPr/>
        </p:nvSpPr>
        <p:spPr>
          <a:xfrm>
            <a:off x="7303532" y="4355961"/>
            <a:ext cx="22860" cy="713303"/>
          </a:xfrm>
          <a:prstGeom prst="roundRect">
            <a:avLst>
              <a:gd name="adj" fmla="val 374452"/>
            </a:avLst>
          </a:prstGeom>
          <a:solidFill>
            <a:srgbClr val="C3D4CC"/>
          </a:solidFill>
          <a:ln/>
        </p:spPr>
      </p:sp>
      <p:sp>
        <p:nvSpPr>
          <p:cNvPr id="11" name="Shape 8"/>
          <p:cNvSpPr/>
          <p:nvPr/>
        </p:nvSpPr>
        <p:spPr>
          <a:xfrm>
            <a:off x="7085767" y="4126766"/>
            <a:ext cx="458510" cy="458510"/>
          </a:xfrm>
          <a:prstGeom prst="roundRect">
            <a:avLst>
              <a:gd name="adj" fmla="val 18669"/>
            </a:avLst>
          </a:prstGeom>
          <a:solidFill>
            <a:srgbClr val="DDEEE6"/>
          </a:solidFill>
          <a:ln w="7620">
            <a:solidFill>
              <a:srgbClr val="C3D4CC"/>
            </a:solidFill>
            <a:prstDash val="solid"/>
          </a:ln>
        </p:spPr>
      </p:sp>
      <p:sp>
        <p:nvSpPr>
          <p:cNvPr id="12" name="Text 9"/>
          <p:cNvSpPr/>
          <p:nvPr/>
        </p:nvSpPr>
        <p:spPr>
          <a:xfrm>
            <a:off x="7219593" y="4203085"/>
            <a:ext cx="190738" cy="305753"/>
          </a:xfrm>
          <a:prstGeom prst="rect">
            <a:avLst/>
          </a:prstGeom>
          <a:noFill/>
          <a:ln/>
        </p:spPr>
        <p:txBody>
          <a:bodyPr wrap="none" lIns="0" tIns="0" rIns="0" bIns="0" rtlCol="0" anchor="t"/>
          <a:lstStyle/>
          <a:p>
            <a:pPr marL="0" indent="0" algn="ctr">
              <a:lnSpc>
                <a:spcPts val="2400"/>
              </a:lnSpc>
              <a:buNone/>
            </a:pPr>
            <a:r>
              <a:rPr lang="en-US" sz="2400" b="1" dirty="0">
                <a:solidFill>
                  <a:srgbClr val="3B4E4E"/>
                </a:solidFill>
                <a:latin typeface="+mj-lt"/>
                <a:ea typeface="Syne Bold" pitchFamily="34" charset="-122"/>
                <a:cs typeface="Syne Bold" pitchFamily="34" charset="-120"/>
              </a:rPr>
              <a:t>2</a:t>
            </a:r>
            <a:endParaRPr lang="en-US" sz="2400" dirty="0">
              <a:latin typeface="+mj-lt"/>
            </a:endParaRPr>
          </a:p>
        </p:txBody>
      </p:sp>
      <p:sp>
        <p:nvSpPr>
          <p:cNvPr id="13" name="Text 10"/>
          <p:cNvSpPr/>
          <p:nvPr/>
        </p:nvSpPr>
        <p:spPr>
          <a:xfrm>
            <a:off x="6041350" y="5273159"/>
            <a:ext cx="2547580" cy="318492"/>
          </a:xfrm>
          <a:prstGeom prst="rect">
            <a:avLst/>
          </a:prstGeom>
          <a:noFill/>
          <a:ln/>
        </p:spPr>
        <p:txBody>
          <a:bodyPr wrap="none" lIns="0" tIns="0" rIns="0" bIns="0" rtlCol="0" anchor="t"/>
          <a:lstStyle/>
          <a:p>
            <a:pPr marL="0" indent="0" algn="ctr">
              <a:lnSpc>
                <a:spcPts val="2500"/>
              </a:lnSpc>
              <a:buNone/>
            </a:pPr>
            <a:r>
              <a:rPr lang="en-US" sz="2000" b="1" dirty="0">
                <a:solidFill>
                  <a:srgbClr val="3B4E4E"/>
                </a:solidFill>
                <a:latin typeface="+mj-lt"/>
                <a:ea typeface="Syne Bold" pitchFamily="34" charset="-122"/>
                <a:cs typeface="Syne Bold" pitchFamily="34" charset="-120"/>
              </a:rPr>
              <a:t>Assumptions</a:t>
            </a:r>
            <a:endParaRPr lang="en-US" sz="2000" dirty="0">
              <a:latin typeface="+mj-lt"/>
            </a:endParaRPr>
          </a:p>
        </p:txBody>
      </p:sp>
      <p:sp>
        <p:nvSpPr>
          <p:cNvPr id="14" name="Text 11"/>
          <p:cNvSpPr/>
          <p:nvPr/>
        </p:nvSpPr>
        <p:spPr>
          <a:xfrm>
            <a:off x="5386149" y="5713928"/>
            <a:ext cx="3857982" cy="1956673"/>
          </a:xfrm>
          <a:prstGeom prst="rect">
            <a:avLst/>
          </a:prstGeom>
          <a:noFill/>
          <a:ln/>
        </p:spPr>
        <p:txBody>
          <a:bodyPr wrap="square" lIns="0" tIns="0" rIns="0" bIns="0" rtlCol="0" anchor="t"/>
          <a:lstStyle/>
          <a:p>
            <a:pPr marL="0" indent="0" algn="ctr">
              <a:lnSpc>
                <a:spcPts val="2550"/>
              </a:lnSpc>
              <a:buNone/>
            </a:pPr>
            <a:r>
              <a:rPr lang="en-US" sz="1600" dirty="0">
                <a:solidFill>
                  <a:srgbClr val="3B4E4E"/>
                </a:solidFill>
                <a:latin typeface="+mj-lt"/>
                <a:ea typeface="Overpass Light" pitchFamily="34" charset="-122"/>
                <a:cs typeface="Overpass Light" pitchFamily="34" charset="-120"/>
              </a:rPr>
              <a:t>Establish key assumptions: fixed monthly income (₹50,000), healthcare cost (10% of income), annual inflation rate (5%), and investment growth rate (8%). These assumptions form the basis for calculations.</a:t>
            </a:r>
            <a:endParaRPr lang="en-US" sz="1600" dirty="0">
              <a:latin typeface="+mj-lt"/>
            </a:endParaRPr>
          </a:p>
        </p:txBody>
      </p:sp>
      <p:sp>
        <p:nvSpPr>
          <p:cNvPr id="15" name="Shape 12"/>
          <p:cNvSpPr/>
          <p:nvPr/>
        </p:nvSpPr>
        <p:spPr>
          <a:xfrm>
            <a:off x="11772662" y="4355961"/>
            <a:ext cx="22860" cy="713303"/>
          </a:xfrm>
          <a:prstGeom prst="roundRect">
            <a:avLst>
              <a:gd name="adj" fmla="val 374452"/>
            </a:avLst>
          </a:prstGeom>
          <a:solidFill>
            <a:srgbClr val="C3D4CC"/>
          </a:solidFill>
          <a:ln/>
        </p:spPr>
      </p:sp>
      <p:sp>
        <p:nvSpPr>
          <p:cNvPr id="16" name="Shape 13"/>
          <p:cNvSpPr/>
          <p:nvPr/>
        </p:nvSpPr>
        <p:spPr>
          <a:xfrm>
            <a:off x="11554897" y="4126766"/>
            <a:ext cx="458510" cy="458510"/>
          </a:xfrm>
          <a:prstGeom prst="roundRect">
            <a:avLst>
              <a:gd name="adj" fmla="val 18669"/>
            </a:avLst>
          </a:prstGeom>
          <a:solidFill>
            <a:srgbClr val="DDEEE6"/>
          </a:solidFill>
          <a:ln w="7620">
            <a:solidFill>
              <a:srgbClr val="C3D4CC"/>
            </a:solidFill>
            <a:prstDash val="solid"/>
          </a:ln>
        </p:spPr>
      </p:sp>
      <p:sp>
        <p:nvSpPr>
          <p:cNvPr id="17" name="Text 14"/>
          <p:cNvSpPr/>
          <p:nvPr/>
        </p:nvSpPr>
        <p:spPr>
          <a:xfrm>
            <a:off x="11686103" y="4203085"/>
            <a:ext cx="195977" cy="305753"/>
          </a:xfrm>
          <a:prstGeom prst="rect">
            <a:avLst/>
          </a:prstGeom>
          <a:noFill/>
          <a:ln/>
        </p:spPr>
        <p:txBody>
          <a:bodyPr wrap="none" lIns="0" tIns="0" rIns="0" bIns="0" rtlCol="0" anchor="t"/>
          <a:lstStyle/>
          <a:p>
            <a:pPr marL="0" indent="0" algn="ctr">
              <a:lnSpc>
                <a:spcPts val="2400"/>
              </a:lnSpc>
              <a:buNone/>
            </a:pPr>
            <a:r>
              <a:rPr lang="en-US" sz="2400" b="1" dirty="0">
                <a:solidFill>
                  <a:srgbClr val="3B4E4E"/>
                </a:solidFill>
                <a:latin typeface="+mj-lt"/>
                <a:ea typeface="Syne Bold" pitchFamily="34" charset="-122"/>
                <a:cs typeface="Syne Bold" pitchFamily="34" charset="-120"/>
              </a:rPr>
              <a:t>3</a:t>
            </a:r>
            <a:endParaRPr lang="en-US" sz="2400" dirty="0">
              <a:latin typeface="+mj-lt"/>
            </a:endParaRPr>
          </a:p>
        </p:txBody>
      </p:sp>
      <p:sp>
        <p:nvSpPr>
          <p:cNvPr id="18" name="Text 15"/>
          <p:cNvSpPr/>
          <p:nvPr/>
        </p:nvSpPr>
        <p:spPr>
          <a:xfrm>
            <a:off x="10271998" y="5273159"/>
            <a:ext cx="3024545" cy="318492"/>
          </a:xfrm>
          <a:prstGeom prst="rect">
            <a:avLst/>
          </a:prstGeom>
          <a:noFill/>
          <a:ln/>
        </p:spPr>
        <p:txBody>
          <a:bodyPr wrap="none" lIns="0" tIns="0" rIns="0" bIns="0" rtlCol="0" anchor="t"/>
          <a:lstStyle/>
          <a:p>
            <a:pPr marL="0" indent="0" algn="ctr">
              <a:lnSpc>
                <a:spcPts val="2500"/>
              </a:lnSpc>
              <a:buNone/>
            </a:pPr>
            <a:r>
              <a:rPr lang="en-US" sz="2000" b="1" dirty="0">
                <a:solidFill>
                  <a:srgbClr val="3B4E4E"/>
                </a:solidFill>
                <a:latin typeface="+mj-lt"/>
                <a:ea typeface="Syne Bold" pitchFamily="34" charset="-122"/>
                <a:cs typeface="Syne Bold" pitchFamily="34" charset="-120"/>
              </a:rPr>
              <a:t>Tools and Technology</a:t>
            </a:r>
            <a:endParaRPr lang="en-US" sz="2000" dirty="0">
              <a:latin typeface="+mj-lt"/>
            </a:endParaRPr>
          </a:p>
        </p:txBody>
      </p:sp>
      <p:sp>
        <p:nvSpPr>
          <p:cNvPr id="19" name="Text 16"/>
          <p:cNvSpPr/>
          <p:nvPr/>
        </p:nvSpPr>
        <p:spPr>
          <a:xfrm>
            <a:off x="9855279" y="5713928"/>
            <a:ext cx="3857982" cy="1630561"/>
          </a:xfrm>
          <a:prstGeom prst="rect">
            <a:avLst/>
          </a:prstGeom>
          <a:noFill/>
          <a:ln/>
        </p:spPr>
        <p:txBody>
          <a:bodyPr wrap="square" lIns="0" tIns="0" rIns="0" bIns="0" rtlCol="0" anchor="t"/>
          <a:lstStyle/>
          <a:p>
            <a:pPr marL="0" indent="0" algn="ctr">
              <a:lnSpc>
                <a:spcPts val="2550"/>
              </a:lnSpc>
              <a:buNone/>
            </a:pPr>
            <a:r>
              <a:rPr lang="en-US" sz="1600" dirty="0">
                <a:solidFill>
                  <a:srgbClr val="3B4E4E"/>
                </a:solidFill>
                <a:latin typeface="+mj-lt"/>
                <a:ea typeface="Overpass Light" pitchFamily="34" charset="-122"/>
                <a:cs typeface="Overpass Light" pitchFamily="34" charset="-120"/>
              </a:rPr>
              <a:t>Utilize Python programming language along with libraries like NumPy for numerical computations and Matplotlib for data visualization to build, simulate, and visualize the model.</a:t>
            </a:r>
            <a:endParaRPr lang="en-US" sz="1600" dirty="0">
              <a:latin typeface="+mj-lt"/>
            </a:endParaRPr>
          </a:p>
        </p:txBody>
      </p:sp>
      <p:pic>
        <p:nvPicPr>
          <p:cNvPr id="20" name="Picture 19">
            <a:extLst>
              <a:ext uri="{FF2B5EF4-FFF2-40B4-BE49-F238E27FC236}">
                <a16:creationId xmlns:a16="http://schemas.microsoft.com/office/drawing/2014/main" id="{8861FCAF-65B4-C46F-8DE0-210E9B809EFA}"/>
              </a:ext>
            </a:extLst>
          </p:cNvPr>
          <p:cNvPicPr>
            <a:picLocks noChangeAspect="1"/>
          </p:cNvPicPr>
          <p:nvPr/>
        </p:nvPicPr>
        <p:blipFill>
          <a:blip r:embed="rId4"/>
          <a:stretch>
            <a:fillRect/>
          </a:stretch>
        </p:blipFill>
        <p:spPr>
          <a:xfrm>
            <a:off x="12855269" y="7688001"/>
            <a:ext cx="1609950" cy="4858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530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Deterministic Savings Model</a:t>
            </a:r>
            <a:endParaRPr lang="en-US" sz="4450" dirty="0">
              <a:latin typeface="+mj-lt"/>
            </a:endParaRPr>
          </a:p>
        </p:txBody>
      </p:sp>
      <p:sp>
        <p:nvSpPr>
          <p:cNvPr id="4" name="Text 1"/>
          <p:cNvSpPr/>
          <p:nvPr/>
        </p:nvSpPr>
        <p:spPr>
          <a:xfrm>
            <a:off x="793790" y="323302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The deterministic savings model projects savings and investment growth using fixed rates for inflation (5%) and investment return (8%). This model calculates the future value of savings by considering annual income, expenses adjusted for inflation, and the compounding effect of fixed investment returns.</a:t>
            </a:r>
            <a:endParaRPr lang="en-US" sz="1750" dirty="0">
              <a:latin typeface="+mj-lt"/>
            </a:endParaRPr>
          </a:p>
        </p:txBody>
      </p:sp>
      <p:sp>
        <p:nvSpPr>
          <p:cNvPr id="5" name="Text 2"/>
          <p:cNvSpPr/>
          <p:nvPr/>
        </p:nvSpPr>
        <p:spPr>
          <a:xfrm>
            <a:off x="793790" y="530268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A detailed breakdown of annual savings, healthcare costs, and investment values provides a clear picture of how these components evolve over the 5-year period. This analysis helps understand the impact of fixed rates on the growth trajectory of savings and investments.</a:t>
            </a:r>
            <a:endParaRPr lang="en-US" sz="1750"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20854"/>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Probabilistic Savings Model Using Monte Carlo Simulation</a:t>
            </a:r>
            <a:endParaRPr lang="en-US" sz="4450" dirty="0">
              <a:latin typeface="+mj-lt"/>
            </a:endParaRPr>
          </a:p>
        </p:txBody>
      </p:sp>
      <p:sp>
        <p:nvSpPr>
          <p:cNvPr id="4" name="Text 1"/>
          <p:cNvSpPr/>
          <p:nvPr/>
        </p:nvSpPr>
        <p:spPr>
          <a:xfrm>
            <a:off x="793790" y="358735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The probabilistic savings model employs Monte Carlo simulation to introduce variability in inflation, spending, and investment growth rates. By running 1,000 simulations, this model accounts for the inherent uncertainty in these factors, providing a more realistic range of potential outcomes.</a:t>
            </a:r>
            <a:endParaRPr lang="en-US" sz="1750" dirty="0">
              <a:latin typeface="+mj-lt"/>
            </a:endParaRPr>
          </a:p>
        </p:txBody>
      </p:sp>
      <p:sp>
        <p:nvSpPr>
          <p:cNvPr id="5" name="Text 2"/>
          <p:cNvSpPr/>
          <p:nvPr/>
        </p:nvSpPr>
        <p:spPr>
          <a:xfrm>
            <a:off x="793790" y="52941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Verdana" panose="020B0604030504040204" pitchFamily="34" charset="0"/>
                <a:ea typeface="Verdana" panose="020B0604030504040204" pitchFamily="34" charset="0"/>
                <a:cs typeface="Overpass Light" pitchFamily="34" charset="-120"/>
              </a:rPr>
              <a:t>Each simulation generates a unique path for savings and investment growth based on randomly sampled values for inflation, spending, and investment returns within defined ranges. This approach provides a distribution of potential outcomes, highlighting the range of possibilities and their associated probabilities.</a:t>
            </a:r>
            <a:endParaRPr lang="en-US" sz="1750" dirty="0">
              <a:latin typeface="Verdana" panose="020B0604030504040204" pitchFamily="34" charset="0"/>
              <a:ea typeface="Verdan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112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Data Visualization</a:t>
            </a:r>
            <a:endParaRPr lang="en-US" sz="4450" dirty="0">
              <a:latin typeface="+mj-lt"/>
            </a:endParaRPr>
          </a:p>
        </p:txBody>
      </p:sp>
      <p:sp>
        <p:nvSpPr>
          <p:cNvPr id="3" name="Text 1"/>
          <p:cNvSpPr/>
          <p:nvPr/>
        </p:nvSpPr>
        <p:spPr>
          <a:xfrm>
            <a:off x="793790" y="297370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Visualizing the results of both the deterministic and probabilistic models provides a more intuitive understanding of the projected financial outcomes. Bar graphs effectively illustrate the growth of savings and investments under different scenarios.</a:t>
            </a:r>
            <a:endParaRPr lang="en-US" sz="1750" dirty="0">
              <a:latin typeface="+mj-lt"/>
            </a:endParaRPr>
          </a:p>
        </p:txBody>
      </p:sp>
      <p:sp>
        <p:nvSpPr>
          <p:cNvPr id="4" name="Text 2"/>
          <p:cNvSpPr/>
          <p:nvPr/>
        </p:nvSpPr>
        <p:spPr>
          <a:xfrm>
            <a:off x="793790" y="4181475"/>
            <a:ext cx="4195882"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mj-lt"/>
                <a:ea typeface="Syne Bold" pitchFamily="34" charset="-122"/>
                <a:cs typeface="Syne Bold" pitchFamily="34" charset="-120"/>
              </a:rPr>
              <a:t>Deterministic Model Graph</a:t>
            </a:r>
            <a:endParaRPr lang="en-US" sz="2200" dirty="0">
              <a:latin typeface="+mj-lt"/>
            </a:endParaRPr>
          </a:p>
        </p:txBody>
      </p:sp>
      <p:sp>
        <p:nvSpPr>
          <p:cNvPr id="5" name="Text 3"/>
          <p:cNvSpPr/>
          <p:nvPr/>
        </p:nvSpPr>
        <p:spPr>
          <a:xfrm>
            <a:off x="793790" y="4762619"/>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A bar graph illustrating the deterministic model presents a clear upward trend in savings and investment values due to the fixed rates. This visualization emphasizes the impact of consistent growth and compounding over time.</a:t>
            </a:r>
            <a:endParaRPr lang="en-US" sz="1750" dirty="0">
              <a:latin typeface="+mj-lt"/>
            </a:endParaRPr>
          </a:p>
        </p:txBody>
      </p:sp>
      <p:sp>
        <p:nvSpPr>
          <p:cNvPr id="6" name="Text 4"/>
          <p:cNvSpPr/>
          <p:nvPr/>
        </p:nvSpPr>
        <p:spPr>
          <a:xfrm>
            <a:off x="7599521" y="4181475"/>
            <a:ext cx="4050030"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mj-lt"/>
                <a:ea typeface="Syne Bold" pitchFamily="34" charset="-122"/>
                <a:cs typeface="Syne Bold" pitchFamily="34" charset="-120"/>
              </a:rPr>
              <a:t>Probabilistic Model Graph</a:t>
            </a:r>
            <a:endParaRPr lang="en-US" sz="2200" dirty="0">
              <a:latin typeface="+mj-lt"/>
            </a:endParaRPr>
          </a:p>
        </p:txBody>
      </p:sp>
      <p:sp>
        <p:nvSpPr>
          <p:cNvPr id="7" name="Text 5"/>
          <p:cNvSpPr/>
          <p:nvPr/>
        </p:nvSpPr>
        <p:spPr>
          <a:xfrm>
            <a:off x="7599521" y="4762619"/>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In contrast, the probabilistic model graph exhibits variations in bar heights, reflecting the fluctuating inflation, spending, and investment returns. This visualization underscores the inherent uncertainty in real-world financial projections.</a:t>
            </a:r>
            <a:endParaRPr lang="en-US" sz="1750" dirty="0">
              <a:latin typeface="+mj-lt"/>
            </a:endParaRPr>
          </a:p>
        </p:txBody>
      </p:sp>
      <p:pic>
        <p:nvPicPr>
          <p:cNvPr id="8" name="Picture 7">
            <a:extLst>
              <a:ext uri="{FF2B5EF4-FFF2-40B4-BE49-F238E27FC236}">
                <a16:creationId xmlns:a16="http://schemas.microsoft.com/office/drawing/2014/main" id="{AF7A469C-C642-2CDF-FA08-DCFD03C6C423}"/>
              </a:ext>
            </a:extLst>
          </p:cNvPr>
          <p:cNvPicPr>
            <a:picLocks noChangeAspect="1"/>
          </p:cNvPicPr>
          <p:nvPr/>
        </p:nvPicPr>
        <p:blipFill>
          <a:blip r:embed="rId3"/>
          <a:stretch>
            <a:fillRect/>
          </a:stretch>
        </p:blipFill>
        <p:spPr>
          <a:xfrm>
            <a:off x="12855269" y="7688001"/>
            <a:ext cx="1609950" cy="4858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1240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mj-lt"/>
                <a:ea typeface="Syne Bold" pitchFamily="34" charset="-122"/>
                <a:cs typeface="Syne Bold" pitchFamily="34" charset="-120"/>
              </a:rPr>
              <a:t>Future Financial Goals Based on Savings</a:t>
            </a:r>
            <a:endParaRPr lang="en-US" sz="4450" dirty="0">
              <a:latin typeface="+mj-lt"/>
            </a:endParaRPr>
          </a:p>
        </p:txBody>
      </p:sp>
      <p:sp>
        <p:nvSpPr>
          <p:cNvPr id="4" name="Text 1"/>
          <p:cNvSpPr/>
          <p:nvPr/>
        </p:nvSpPr>
        <p:spPr>
          <a:xfrm>
            <a:off x="6280190" y="2870121"/>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After 5 years, the projected investment value significantly differs between the deterministic and probabilistic models. The deterministic model, with its fixed parameters, offers a point estimate of potential savings. The probabilistic model, considering a range of possibilities, provides a more comprehensive view, presenting the likelihood of achieving different savings levels.</a:t>
            </a:r>
            <a:endParaRPr lang="en-US" sz="1750" dirty="0">
              <a:latin typeface="+mj-lt"/>
            </a:endParaRPr>
          </a:p>
        </p:txBody>
      </p:sp>
      <p:sp>
        <p:nvSpPr>
          <p:cNvPr id="5" name="Text 2"/>
          <p:cNvSpPr/>
          <p:nvPr/>
        </p:nvSpPr>
        <p:spPr>
          <a:xfrm>
            <a:off x="6280190" y="530268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mj-lt"/>
                <a:ea typeface="Overpass Light" pitchFamily="34" charset="-122"/>
                <a:cs typeface="Overpass Light" pitchFamily="34" charset="-120"/>
              </a:rPr>
              <a:t>These projected savings can be evaluated against potential future purchases, such as a car, motorbike, or a down payment for a home. By comparing the projected savings with the estimated costs of these goals, individuals can assess the feasibility of achieving them within the given timeframe.</a:t>
            </a:r>
            <a:endParaRPr lang="en-US" sz="1750" dirty="0">
              <a:latin typeface="+mj-lt"/>
            </a:endParaRPr>
          </a:p>
        </p:txBody>
      </p:sp>
      <p:pic>
        <p:nvPicPr>
          <p:cNvPr id="6" name="Picture 5">
            <a:extLst>
              <a:ext uri="{FF2B5EF4-FFF2-40B4-BE49-F238E27FC236}">
                <a16:creationId xmlns:a16="http://schemas.microsoft.com/office/drawing/2014/main" id="{880FAF2C-DE53-271E-FFC0-CEA1C81043EA}"/>
              </a:ext>
            </a:extLst>
          </p:cNvPr>
          <p:cNvPicPr>
            <a:picLocks noChangeAspect="1"/>
          </p:cNvPicPr>
          <p:nvPr/>
        </p:nvPicPr>
        <p:blipFill>
          <a:blip r:embed="rId4"/>
          <a:stretch>
            <a:fillRect/>
          </a:stretch>
        </p:blipFill>
        <p:spPr>
          <a:xfrm>
            <a:off x="12855269" y="7688001"/>
            <a:ext cx="1609950" cy="4858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BEC65-B9AF-D998-ADD7-F407C86B420C}"/>
              </a:ext>
            </a:extLst>
          </p:cNvPr>
          <p:cNvPicPr>
            <a:picLocks noChangeAspect="1"/>
          </p:cNvPicPr>
          <p:nvPr/>
        </p:nvPicPr>
        <p:blipFill>
          <a:blip r:embed="rId2"/>
          <a:stretch>
            <a:fillRect/>
          </a:stretch>
        </p:blipFill>
        <p:spPr>
          <a:xfrm>
            <a:off x="12442786" y="7743825"/>
            <a:ext cx="2187614" cy="485775"/>
          </a:xfrm>
          <a:prstGeom prst="rect">
            <a:avLst/>
          </a:prstGeom>
        </p:spPr>
      </p:pic>
      <p:sp>
        <p:nvSpPr>
          <p:cNvPr id="4" name="TextBox 3">
            <a:extLst>
              <a:ext uri="{FF2B5EF4-FFF2-40B4-BE49-F238E27FC236}">
                <a16:creationId xmlns:a16="http://schemas.microsoft.com/office/drawing/2014/main" id="{6A6F4B87-345E-B13A-D418-A4C59506F560}"/>
              </a:ext>
            </a:extLst>
          </p:cNvPr>
          <p:cNvSpPr txBox="1"/>
          <p:nvPr/>
        </p:nvSpPr>
        <p:spPr>
          <a:xfrm>
            <a:off x="2787805" y="434898"/>
            <a:ext cx="8709102" cy="584775"/>
          </a:xfrm>
          <a:prstGeom prst="rect">
            <a:avLst/>
          </a:prstGeom>
          <a:noFill/>
        </p:spPr>
        <p:txBody>
          <a:bodyPr wrap="square" rtlCol="0">
            <a:spAutoFit/>
          </a:bodyPr>
          <a:lstStyle/>
          <a:p>
            <a:pPr algn="ctr"/>
            <a:r>
              <a:rPr lang="en-US" sz="3200" b="1" dirty="0">
                <a:latin typeface="+mj-lt"/>
              </a:rPr>
              <a:t>CODE WHICH IS IMPLEMENTED IS</a:t>
            </a:r>
            <a:endParaRPr lang="en-IN" sz="3200" b="1" dirty="0">
              <a:latin typeface="+mj-lt"/>
            </a:endParaRPr>
          </a:p>
        </p:txBody>
      </p:sp>
      <p:pic>
        <p:nvPicPr>
          <p:cNvPr id="6" name="Picture 5">
            <a:extLst>
              <a:ext uri="{FF2B5EF4-FFF2-40B4-BE49-F238E27FC236}">
                <a16:creationId xmlns:a16="http://schemas.microsoft.com/office/drawing/2014/main" id="{F0A59E61-C062-D67B-9B43-94CFA84E38A7}"/>
              </a:ext>
            </a:extLst>
          </p:cNvPr>
          <p:cNvPicPr>
            <a:picLocks noChangeAspect="1"/>
          </p:cNvPicPr>
          <p:nvPr/>
        </p:nvPicPr>
        <p:blipFill>
          <a:blip r:embed="rId3"/>
          <a:stretch>
            <a:fillRect/>
          </a:stretch>
        </p:blipFill>
        <p:spPr>
          <a:xfrm>
            <a:off x="1699429" y="1051723"/>
            <a:ext cx="9920142" cy="7059372"/>
          </a:xfrm>
          <a:prstGeom prst="rect">
            <a:avLst/>
          </a:prstGeom>
        </p:spPr>
      </p:pic>
    </p:spTree>
    <p:extLst>
      <p:ext uri="{BB962C8B-B14F-4D97-AF65-F5344CB8AC3E}">
        <p14:creationId xmlns:p14="http://schemas.microsoft.com/office/powerpoint/2010/main" val="295758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1F7256-8D6E-F9E6-3E5D-CE35AAAE3354}"/>
              </a:ext>
            </a:extLst>
          </p:cNvPr>
          <p:cNvPicPr>
            <a:picLocks noChangeAspect="1"/>
          </p:cNvPicPr>
          <p:nvPr/>
        </p:nvPicPr>
        <p:blipFill>
          <a:blip r:embed="rId2"/>
          <a:stretch>
            <a:fillRect/>
          </a:stretch>
        </p:blipFill>
        <p:spPr>
          <a:xfrm>
            <a:off x="12442786" y="7743825"/>
            <a:ext cx="2187614" cy="485775"/>
          </a:xfrm>
          <a:prstGeom prst="rect">
            <a:avLst/>
          </a:prstGeom>
        </p:spPr>
      </p:pic>
      <p:pic>
        <p:nvPicPr>
          <p:cNvPr id="5" name="Picture 4">
            <a:extLst>
              <a:ext uri="{FF2B5EF4-FFF2-40B4-BE49-F238E27FC236}">
                <a16:creationId xmlns:a16="http://schemas.microsoft.com/office/drawing/2014/main" id="{032A766C-E71B-29F2-109B-3A63E7FA09E9}"/>
              </a:ext>
            </a:extLst>
          </p:cNvPr>
          <p:cNvPicPr>
            <a:picLocks noChangeAspect="1"/>
          </p:cNvPicPr>
          <p:nvPr/>
        </p:nvPicPr>
        <p:blipFill>
          <a:blip r:embed="rId3"/>
          <a:stretch>
            <a:fillRect/>
          </a:stretch>
        </p:blipFill>
        <p:spPr>
          <a:xfrm>
            <a:off x="0" y="1216238"/>
            <a:ext cx="14630400" cy="5797124"/>
          </a:xfrm>
          <a:prstGeom prst="rect">
            <a:avLst/>
          </a:prstGeom>
        </p:spPr>
      </p:pic>
    </p:spTree>
    <p:extLst>
      <p:ext uri="{BB962C8B-B14F-4D97-AF65-F5344CB8AC3E}">
        <p14:creationId xmlns:p14="http://schemas.microsoft.com/office/powerpoint/2010/main" val="2317191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1005</Words>
  <Application>Microsoft Office PowerPoint</Application>
  <PresentationFormat>Custom</PresentationFormat>
  <Paragraphs>56</Paragraphs>
  <Slides>19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akshat srivastava</cp:lastModifiedBy>
  <cp:revision>8</cp:revision>
  <dcterms:created xsi:type="dcterms:W3CDTF">2024-11-14T08:12:59Z</dcterms:created>
  <dcterms:modified xsi:type="dcterms:W3CDTF">2024-11-18T06:55:23Z</dcterms:modified>
</cp:coreProperties>
</file>